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6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3" r:id="rId12"/>
    <p:sldId id="268" r:id="rId13"/>
    <p:sldId id="274" r:id="rId14"/>
    <p:sldId id="272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8" r:id="rId35"/>
    <p:sldId id="296" r:id="rId36"/>
    <p:sldId id="297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8" r:id="rId46"/>
    <p:sldId id="309" r:id="rId47"/>
    <p:sldId id="310" r:id="rId48"/>
    <p:sldId id="311" r:id="rId49"/>
    <p:sldId id="312" r:id="rId50"/>
    <p:sldId id="313" r:id="rId51"/>
    <p:sldId id="316" r:id="rId52"/>
    <p:sldId id="317" r:id="rId53"/>
    <p:sldId id="318" r:id="rId54"/>
    <p:sldId id="320" r:id="rId55"/>
    <p:sldId id="319" r:id="rId56"/>
    <p:sldId id="321" r:id="rId57"/>
    <p:sldId id="322" r:id="rId58"/>
    <p:sldId id="325" r:id="rId59"/>
    <p:sldId id="323" r:id="rId60"/>
    <p:sldId id="324" r:id="rId61"/>
    <p:sldId id="326" r:id="rId62"/>
    <p:sldId id="328" r:id="rId63"/>
    <p:sldId id="329" r:id="rId64"/>
    <p:sldId id="330" r:id="rId65"/>
    <p:sldId id="331" r:id="rId66"/>
    <p:sldId id="332" r:id="rId6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Roboto" panose="02000000000000000000" pitchFamily="2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A3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073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109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798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980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204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240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355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6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91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49d0016b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49d0016b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439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241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142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995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938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445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172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496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420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08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49d0016be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49d0016be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and open source</a:t>
            </a:r>
            <a:br>
              <a:rPr lang="en"/>
            </a:br>
            <a:r>
              <a:rPr lang="en"/>
              <a:t>Support multiple languages</a:t>
            </a:r>
            <a:br>
              <a:rPr lang="en"/>
            </a:br>
            <a:r>
              <a:rPr lang="en"/>
              <a:t>Support almost all browsers (Chrome, Firefox, IE, Opera)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0778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428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187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714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021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020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173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9923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3162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489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49d0016be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49d0016be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0302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227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0305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163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139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2424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4729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6765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051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648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49d0016be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49d0016be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4730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264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9946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0055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622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5070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301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77869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0769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13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9294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5117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5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1850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34673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88703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55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528d4348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528d4348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53950107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53950107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Google Shape;21;p3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Google Shape;31;p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5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utomation-playground.herokuapp.com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itesetup.org/wp-content/uploads/2021/04/Python-cheat-sheet-April-2021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ololearn.com/learning/1073" TargetMode="External"/><Relationship Id="rId5" Type="http://schemas.openxmlformats.org/officeDocument/2006/relationships/hyperlink" Target="https://www.youtube.com/playlist?list=PLhW3qG5bs-L9JjtXx-adxWdbjaxeRhi7h" TargetMode="External"/><Relationship Id="rId4" Type="http://schemas.openxmlformats.org/officeDocument/2006/relationships/hyperlink" Target="https://www.tutorialspoint.com/python/index.htm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1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138288"/>
            <a:ext cx="85206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Software QA and Automation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Type of tests [Functional / Non functional]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Test-Case / Test-Suite / Test-Scenario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 Tools and Frameworks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Selenium and how it works?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Sample of Automation with Selenium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Xpath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34017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Syntax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Absolute and Relative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Contains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and / or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starts-with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Parent and Tricks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Child and Tricks</a:t>
            </a:r>
            <a:endParaRPr sz="200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315950" y="1138300"/>
            <a:ext cx="34017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Finds / List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above()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below()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toLeftOf()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toRightOf()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near()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4 – Xpath (Basics)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699" y="1138300"/>
            <a:ext cx="5955969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Syntax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Absolute and Relative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Attributes (id, name, value, text, class,…)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and / or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Parent &amp; Child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Index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Element as attribute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4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F36B9EB-970C-456C-B365-91BE6C165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79557"/>
              </p:ext>
            </p:extLst>
          </p:nvPr>
        </p:nvGraphicFramePr>
        <p:xfrm>
          <a:off x="527050" y="304800"/>
          <a:ext cx="808990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Bitmap Image" r:id="rId4" imgW="9688680" imgH="5418000" progId="Paint.Picture">
                  <p:embed/>
                </p:oleObj>
              </mc:Choice>
              <mc:Fallback>
                <p:oleObj name="Bitmap Image" r:id="rId4" imgW="9688680" imgH="54180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F36B9EB-970C-456C-B365-91BE6C165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7050" y="304800"/>
                        <a:ext cx="8089900" cy="45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2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388882" y="1208689"/>
            <a:ext cx="836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/html/body/div[3]/div[2]/form/</a:t>
            </a:r>
            <a:r>
              <a:rPr lang="en-US" sz="2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fieldset</a:t>
            </a:r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/input[9]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480D3-FEB0-4F84-8236-7F5635FFFFA4}"/>
              </a:ext>
            </a:extLst>
          </p:cNvPr>
          <p:cNvSpPr txBox="1"/>
          <p:nvPr/>
        </p:nvSpPr>
        <p:spPr>
          <a:xfrm>
            <a:off x="317060" y="2949927"/>
            <a:ext cx="705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input [name=‘Options’]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89601-B9E0-4176-B724-B6DF3E8DD4D7}"/>
              </a:ext>
            </a:extLst>
          </p:cNvPr>
          <p:cNvSpPr txBox="1"/>
          <p:nvPr/>
        </p:nvSpPr>
        <p:spPr>
          <a:xfrm>
            <a:off x="381873" y="246993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Absolute XPATH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661C4-6244-45CE-903A-A480C47E1A11}"/>
              </a:ext>
            </a:extLst>
          </p:cNvPr>
          <p:cNvSpPr txBox="1"/>
          <p:nvPr/>
        </p:nvSpPr>
        <p:spPr>
          <a:xfrm>
            <a:off x="317060" y="2279362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XPATH</a:t>
            </a:r>
          </a:p>
        </p:txBody>
      </p:sp>
    </p:spTree>
    <p:extLst>
      <p:ext uri="{BB962C8B-B14F-4D97-AF65-F5344CB8AC3E}">
        <p14:creationId xmlns:p14="http://schemas.microsoft.com/office/powerpoint/2010/main" val="95519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200" smtClean="0">
                <a:solidFill>
                  <a:schemeClr val="bg1">
                    <a:lumMod val="85000"/>
                  </a:schemeClr>
                </a:solidFill>
              </a:rPr>
              <a:t>14</a:t>
            </a:fld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34869" y="97519"/>
            <a:ext cx="4298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34869" y="718015"/>
            <a:ext cx="68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B54EC-F2D9-4263-A930-F8E1D55B6760}"/>
              </a:ext>
            </a:extLst>
          </p:cNvPr>
          <p:cNvSpPr txBox="1"/>
          <p:nvPr/>
        </p:nvSpPr>
        <p:spPr>
          <a:xfrm>
            <a:off x="134869" y="1338222"/>
            <a:ext cx="68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57B26-C85B-43B4-9D23-9CDA20197F08}"/>
              </a:ext>
            </a:extLst>
          </p:cNvPr>
          <p:cNvSpPr txBox="1"/>
          <p:nvPr/>
        </p:nvSpPr>
        <p:spPr>
          <a:xfrm>
            <a:off x="134867" y="1996639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 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condition3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D8F7F-BA07-44D6-AC50-D750C631C593}"/>
              </a:ext>
            </a:extLst>
          </p:cNvPr>
          <p:cNvSpPr txBox="1"/>
          <p:nvPr/>
        </p:nvSpPr>
        <p:spPr>
          <a:xfrm>
            <a:off x="134868" y="2617135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/..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#Parent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F6A7B-9184-433F-81EC-B90C462700C8}"/>
              </a:ext>
            </a:extLst>
          </p:cNvPr>
          <p:cNvSpPr txBox="1"/>
          <p:nvPr/>
        </p:nvSpPr>
        <p:spPr>
          <a:xfrm>
            <a:off x="134866" y="3187873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 Child</a:t>
            </a:r>
          </a:p>
          <a:p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CCB26-901A-4B8A-84AD-33E9CC60FA9D}"/>
              </a:ext>
            </a:extLst>
          </p:cNvPr>
          <p:cNvSpPr txBox="1"/>
          <p:nvPr/>
        </p:nvSpPr>
        <p:spPr>
          <a:xfrm>
            <a:off x="134864" y="3726509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 Search through children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49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71018" y="1007992"/>
            <a:ext cx="683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36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36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B54EC-F2D9-4263-A930-F8E1D55B6760}"/>
              </a:ext>
            </a:extLst>
          </p:cNvPr>
          <p:cNvSpPr txBox="1"/>
          <p:nvPr/>
        </p:nvSpPr>
        <p:spPr>
          <a:xfrm>
            <a:off x="220714" y="1926297"/>
            <a:ext cx="6835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8FD03-4C45-460B-BD3E-F517BF148700}"/>
              </a:ext>
            </a:extLst>
          </p:cNvPr>
          <p:cNvSpPr txBox="1"/>
          <p:nvPr/>
        </p:nvSpPr>
        <p:spPr>
          <a:xfrm>
            <a:off x="171018" y="2847846"/>
            <a:ext cx="8702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571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5 – Xpath (Functions)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2772744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</a:t>
            </a:r>
            <a:r>
              <a:rPr lang="en" sz="2000" dirty="0"/>
              <a:t>ontains()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starts-with()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position()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last()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count()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normalize-space()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translate()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Google Shape;160;p23">
            <a:extLst>
              <a:ext uri="{FF2B5EF4-FFF2-40B4-BE49-F238E27FC236}">
                <a16:creationId xmlns:a16="http://schemas.microsoft.com/office/drawing/2014/main" id="{F7336EB8-B9C4-4A3B-A055-D1663F8AF114}"/>
              </a:ext>
            </a:extLst>
          </p:cNvPr>
          <p:cNvSpPr txBox="1">
            <a:spLocks/>
          </p:cNvSpPr>
          <p:nvPr/>
        </p:nvSpPr>
        <p:spPr>
          <a:xfrm>
            <a:off x="3286814" y="1138300"/>
            <a:ext cx="2772744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string-length()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round()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floor()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 not()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substring-before()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substring-after()</a:t>
            </a:r>
          </a:p>
        </p:txBody>
      </p:sp>
    </p:spTree>
    <p:extLst>
      <p:ext uri="{BB962C8B-B14F-4D97-AF65-F5344CB8AC3E}">
        <p14:creationId xmlns:p14="http://schemas.microsoft.com/office/powerpoint/2010/main" val="3467336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88F75-92B1-4C1F-B80F-27C051A01250}"/>
              </a:ext>
            </a:extLst>
          </p:cNvPr>
          <p:cNvSpPr txBox="1"/>
          <p:nvPr/>
        </p:nvSpPr>
        <p:spPr>
          <a:xfrm>
            <a:off x="257495" y="2705784"/>
            <a:ext cx="878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@id='some-id']</a:t>
            </a:r>
          </a:p>
        </p:txBody>
      </p:sp>
    </p:spTree>
    <p:extLst>
      <p:ext uri="{BB962C8B-B14F-4D97-AF65-F5344CB8AC3E}">
        <p14:creationId xmlns:p14="http://schemas.microsoft.com/office/powerpoint/2010/main" val="425872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starts-with()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starts-with(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394E7-406F-492D-9431-A01614C1D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95" y="2571750"/>
            <a:ext cx="5334462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07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osition()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position()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   </a:t>
            </a:r>
            <a:r>
              <a:rPr lang="en-US" sz="3200" i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//starts from 1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F9F9FEA-1202-4495-AF98-73C90B5E6E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81753"/>
              </p:ext>
            </p:extLst>
          </p:nvPr>
        </p:nvGraphicFramePr>
        <p:xfrm>
          <a:off x="301487" y="2442473"/>
          <a:ext cx="6096000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Bitmap Image" r:id="rId4" imgW="11967120" imgH="4019400" progId="Paint.Picture">
                  <p:embed/>
                </p:oleObj>
              </mc:Choice>
              <mc:Fallback>
                <p:oleObj name="Bitmap Image" r:id="rId4" imgW="11967120" imgH="401940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F9F9FEA-1202-4495-AF98-73C90B5E6E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1487" y="2442473"/>
                        <a:ext cx="6096000" cy="205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36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tools and Frameworks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25" y="1375325"/>
            <a:ext cx="1251625" cy="12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525" y="1375325"/>
            <a:ext cx="1451376" cy="145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27" y="3083682"/>
            <a:ext cx="1251625" cy="122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1800" y="1074351"/>
            <a:ext cx="1579976" cy="152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5500" y="3367100"/>
            <a:ext cx="2566500" cy="8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0199" y="1224277"/>
            <a:ext cx="1579975" cy="15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7654" y="2860324"/>
            <a:ext cx="1451370" cy="14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last()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91BF0D1-09E9-4E87-B0EA-6365C22CC4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821216"/>
              </p:ext>
            </p:extLst>
          </p:nvPr>
        </p:nvGraphicFramePr>
        <p:xfrm>
          <a:off x="503582" y="2455172"/>
          <a:ext cx="6096000" cy="187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Bitmap Image" r:id="rId4" imgW="12058560" imgH="3699360" progId="Paint.Picture">
                  <p:embed/>
                </p:oleObj>
              </mc:Choice>
              <mc:Fallback>
                <p:oleObj name="Bitmap Image" r:id="rId4" imgW="12058560" imgH="369936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91BF0D1-09E9-4E87-B0EA-6365C22CC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582" y="2455172"/>
                        <a:ext cx="6096000" cy="187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4971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tbody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 (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.//tr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7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4AC464B-2010-4C36-A1BD-FD0472EED2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477647"/>
              </p:ext>
            </p:extLst>
          </p:nvPr>
        </p:nvGraphicFramePr>
        <p:xfrm>
          <a:off x="337930" y="2398091"/>
          <a:ext cx="6096000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Bitmap Image" r:id="rId4" imgW="12111840" imgH="3798720" progId="Paint.Picture">
                  <p:embed/>
                </p:oleObj>
              </mc:Choice>
              <mc:Fallback>
                <p:oleObj name="Bitmap Image" r:id="rId4" imgW="12111840" imgH="379872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4AC464B-2010-4C36-A1BD-FD0472EED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7930" y="2398091"/>
                        <a:ext cx="6096000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1055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 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FFD45-B3BC-4C83-A3A2-2A0A38435AFA}"/>
              </a:ext>
            </a:extLst>
          </p:cNvPr>
          <p:cNvSpPr txBox="1"/>
          <p:nvPr/>
        </p:nvSpPr>
        <p:spPr>
          <a:xfrm>
            <a:off x="190896" y="2279362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D9E58-9D0D-48C5-88AA-35A0FD9D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3" y="3158842"/>
            <a:ext cx="4732430" cy="14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47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'OPTION', 'option')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F85BD-4B30-45F9-9322-AFAB4F56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6" y="2432516"/>
            <a:ext cx="5505927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1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FFD45-B3BC-4C83-A3A2-2A0A38435AFA}"/>
              </a:ext>
            </a:extLst>
          </p:cNvPr>
          <p:cNvSpPr txBox="1"/>
          <p:nvPr/>
        </p:nvSpPr>
        <p:spPr>
          <a:xfrm>
            <a:off x="36444" y="1812222"/>
            <a:ext cx="852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(translate (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option1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F8084-EDC8-4C14-BE50-1F617B719BDE}"/>
              </a:ext>
            </a:extLst>
          </p:cNvPr>
          <p:cNvSpPr txBox="1"/>
          <p:nvPr/>
        </p:nvSpPr>
        <p:spPr>
          <a:xfrm>
            <a:off x="91505" y="498059"/>
            <a:ext cx="8525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Combine normalize-space() and translate()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E573E-E19B-4F7F-9491-FBCF8842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68" y="2613830"/>
            <a:ext cx="5315411" cy="18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80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 30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90895" y="2207332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4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BC05F-51F8-454F-B5BD-83376639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4" y="2911674"/>
            <a:ext cx="4496190" cy="17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6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53.76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44512" y="2753984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'54']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144511" y="21279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13832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floor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53.76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44512" y="2753984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floor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'53']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144511" y="21279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384192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-2620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0" y="1124673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@id=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femail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0" y="1629611"/>
            <a:ext cx="61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  <a:endParaRPr lang="en-US" sz="2800" i="1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E37A2-5062-44F9-B2D2-B1BEE80B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4" y="2712659"/>
            <a:ext cx="5006744" cy="2135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E9843-4FC6-4F36-B4F2-90D4950C5BF8}"/>
              </a:ext>
            </a:extLst>
          </p:cNvPr>
          <p:cNvSpPr txBox="1"/>
          <p:nvPr/>
        </p:nvSpPr>
        <p:spPr>
          <a:xfrm>
            <a:off x="-1" y="2134548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(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male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74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substring-before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substring-before (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() , ':'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'Password' 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6792-E619-465F-AF4E-3C375E9A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98" y="2137125"/>
            <a:ext cx="4248518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Selenium?    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075" y="1017800"/>
            <a:ext cx="6300255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substring-after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substring-after (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() , ':'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'Password' 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0CEE50-6C92-4E00-A50C-3201B617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8" y="2176475"/>
            <a:ext cx="4096105" cy="25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97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6 – Xpath (Axes)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2772744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parent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ancestor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ancestor-or-self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child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descendent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descendent-or-self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" name="Google Shape;160;p23">
            <a:extLst>
              <a:ext uri="{FF2B5EF4-FFF2-40B4-BE49-F238E27FC236}">
                <a16:creationId xmlns:a16="http://schemas.microsoft.com/office/drawing/2014/main" id="{F7336EB8-B9C4-4A3B-A055-D1663F8AF114}"/>
              </a:ext>
            </a:extLst>
          </p:cNvPr>
          <p:cNvSpPr txBox="1">
            <a:spLocks/>
          </p:cNvSpPr>
          <p:nvPr/>
        </p:nvSpPr>
        <p:spPr>
          <a:xfrm>
            <a:off x="3286814" y="1138300"/>
            <a:ext cx="2772744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following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following-sibling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preceding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preceding-sibling</a:t>
            </a:r>
          </a:p>
        </p:txBody>
      </p:sp>
    </p:spTree>
    <p:extLst>
      <p:ext uri="{BB962C8B-B14F-4D97-AF65-F5344CB8AC3E}">
        <p14:creationId xmlns:p14="http://schemas.microsoft.com/office/powerpoint/2010/main" val="2475858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parent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9A7DF3-DFA5-45BF-BA27-673FD838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06" y="195774"/>
            <a:ext cx="7040745" cy="39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91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ancestor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7ABBE-9F85-4B73-8CC8-BF2220B8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6" y="226939"/>
            <a:ext cx="7060542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24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ancestor-or-self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AAA04-979A-43D1-ABF3-CBB6EFB2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64" y="257958"/>
            <a:ext cx="7071225" cy="3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6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child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4BFD4-2D39-45BD-AB0E-896041DB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41" y="230045"/>
            <a:ext cx="7094084" cy="39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53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descendant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BB5D-ABB9-4F08-A448-D46B3146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8" y="286118"/>
            <a:ext cx="6945497" cy="38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6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following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A7AFF-A529-4FA5-B5AF-C8AD8E082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95" y="222758"/>
            <a:ext cx="7124564" cy="39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15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following-sibling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94F0D-1505-4E89-86AC-4207EA3A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51" y="233855"/>
            <a:ext cx="6945497" cy="39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07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preceding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59D06-DFBD-4C0C-BAFD-E7589BBF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4" y="250835"/>
            <a:ext cx="7025506" cy="39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4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Selenium works?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75" y="1116175"/>
            <a:ext cx="8260849" cy="3436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preceding-sibling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26B12-8135-4418-B264-DD04BF1F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9" y="305831"/>
            <a:ext cx="7059795" cy="39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35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7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521700" cy="343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Page Object Model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Project Structure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Setup / Default / Teardown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Run using </a:t>
            </a:r>
            <a:r>
              <a:rPr lang="en-US" sz="2000" dirty="0" err="1"/>
              <a:t>Unittest</a:t>
            </a:r>
            <a:endParaRPr lang="en-US"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HTML Report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966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Page Object Model</a:t>
            </a:r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C705EDE-CA22-4FB7-AC7E-F6A4707D8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83" y="1383609"/>
            <a:ext cx="44196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78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8 – Keyboard Actions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521700" cy="343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Typing with Keyboard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Press ENTER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Pressing of Key Combination Like CTRL+ A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Release pressed keys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Clear the text using clear()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Clear the text using CTRL+A+DEL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58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9 – Mouse Actions 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448261" cy="3430587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Double 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Right 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Move Cursor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Click and Hold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Release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Drop1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Drop2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Offset of element (Coordinates)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Move by offset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 by offset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Element rect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574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E1B59B-97CC-4CC6-AB29-DF7540C5EE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049136"/>
              </p:ext>
            </p:extLst>
          </p:nvPr>
        </p:nvGraphicFramePr>
        <p:xfrm>
          <a:off x="569843" y="154011"/>
          <a:ext cx="7797633" cy="474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Bitmap Image" r:id="rId4" imgW="6648480" imgH="4046400" progId="Paint.Picture">
                  <p:embed/>
                </p:oleObj>
              </mc:Choice>
              <mc:Fallback>
                <p:oleObj name="Bitmap Image" r:id="rId4" imgW="6648480" imgH="404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E1B59B-97CC-4CC6-AB29-DF7540C5EE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9843" y="154011"/>
                        <a:ext cx="7797633" cy="4745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029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10 – Scroll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448261" cy="343058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JavaScript Commands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ActionsChains library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Keyboard (KEYS)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WebDriver itself</a:t>
            </a:r>
          </a:p>
        </p:txBody>
      </p:sp>
    </p:spTree>
    <p:extLst>
      <p:ext uri="{BB962C8B-B14F-4D97-AF65-F5344CB8AC3E}">
        <p14:creationId xmlns:p14="http://schemas.microsoft.com/office/powerpoint/2010/main" val="2040731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JavaScript commands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220714" y="1143826"/>
            <a:ext cx="80950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</a:t>
            </a: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pixel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specific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if could find by driver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</a:t>
            </a: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if currently cannot be found 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 not sure if it is in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top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horizontally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018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</a:t>
            </a:r>
            <a:r>
              <a:rPr lang="en-US" sz="4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ActionChains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03FD0-7216-43BF-8DBC-32AD2A6D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59" y="1914468"/>
            <a:ext cx="8439881" cy="13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76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Keyboard 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220714" y="1143826"/>
            <a:ext cx="8095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down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top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find element</a:t>
            </a:r>
          </a:p>
        </p:txBody>
      </p:sp>
    </p:spTree>
    <p:extLst>
      <p:ext uri="{BB962C8B-B14F-4D97-AF65-F5344CB8AC3E}">
        <p14:creationId xmlns:p14="http://schemas.microsoft.com/office/powerpoint/2010/main" val="3733385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Script!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Python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Pycharm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Selenium Library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First Sample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Some Driver Actions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https://testautomation-playground.herokuapp.com/index.html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WebDriver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78FD8-BB12-4C70-B3FD-2C0AD6905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79" y="1143138"/>
            <a:ext cx="7190093" cy="35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18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4757570-F9B5-4673-A712-BF3CCCE8A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43760"/>
            <a:ext cx="8520600" cy="203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FEDFA8-C0AF-489D-83F0-C69B136FD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8" name="Google Shape;92;p14">
            <a:extLst>
              <a:ext uri="{FF2B5EF4-FFF2-40B4-BE49-F238E27FC236}">
                <a16:creationId xmlns:a16="http://schemas.microsoft.com/office/drawing/2014/main" id="{DC99C101-4923-4787-A123-75C02251B2DB}"/>
              </a:ext>
            </a:extLst>
          </p:cNvPr>
          <p:cNvSpPr txBox="1">
            <a:spLocks/>
          </p:cNvSpPr>
          <p:nvPr/>
        </p:nvSpPr>
        <p:spPr>
          <a:xfrm>
            <a:off x="185804" y="1314670"/>
            <a:ext cx="8454886" cy="34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‘By’ class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Get Text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Get Class/Link, etc.…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element is selected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“Radio button” status </a:t>
            </a:r>
          </a:p>
          <a:p>
            <a:pPr indent="-355600">
              <a:lnSpc>
                <a:spcPct val="150000"/>
              </a:lnSpc>
              <a:buSzPts val="2000"/>
            </a:pPr>
            <a:endParaRPr lang="en-US" sz="2000" dirty="0"/>
          </a:p>
          <a:p>
            <a:pPr indent="-355600">
              <a:lnSpc>
                <a:spcPct val="150000"/>
              </a:lnSpc>
              <a:buSzPts val="2000"/>
            </a:pPr>
            <a:endParaRPr lang="en-US" sz="2000" dirty="0"/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“Switch button” status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“Checkbox” status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Enable/Disable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Get value of input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invalid input (field errors)</a:t>
            </a:r>
          </a:p>
          <a:p>
            <a:pPr indent="-355600">
              <a:lnSpc>
                <a:spcPct val="150000"/>
              </a:lnSpc>
              <a:buSzPts val="2000"/>
            </a:pPr>
            <a:endParaRPr lang="en-US" sz="2000" dirty="0"/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Session 11 – Get attributes of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99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8" name="Google Shape;92;p14">
            <a:extLst>
              <a:ext uri="{FF2B5EF4-FFF2-40B4-BE49-F238E27FC236}">
                <a16:creationId xmlns:a16="http://schemas.microsoft.com/office/drawing/2014/main" id="{DC99C101-4923-4787-A123-75C02251B2DB}"/>
              </a:ext>
            </a:extLst>
          </p:cNvPr>
          <p:cNvSpPr txBox="1">
            <a:spLocks/>
          </p:cNvSpPr>
          <p:nvPr/>
        </p:nvSpPr>
        <p:spPr>
          <a:xfrm>
            <a:off x="421030" y="1361052"/>
            <a:ext cx="8722970" cy="34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Sleep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Implicitly Wait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has an attribute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has not an attribute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is disable/enable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is visible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is disappear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WebDriverWait until Expected Conditions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page is loaded</a:t>
            </a:r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Session 12 – Conditional Waits</a:t>
            </a:r>
          </a:p>
        </p:txBody>
      </p:sp>
    </p:spTree>
    <p:extLst>
      <p:ext uri="{BB962C8B-B14F-4D97-AF65-F5344CB8AC3E}">
        <p14:creationId xmlns:p14="http://schemas.microsoft.com/office/powerpoint/2010/main" val="1466352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8" name="Google Shape;92;p14">
            <a:extLst>
              <a:ext uri="{FF2B5EF4-FFF2-40B4-BE49-F238E27FC236}">
                <a16:creationId xmlns:a16="http://schemas.microsoft.com/office/drawing/2014/main" id="{DC99C101-4923-4787-A123-75C02251B2DB}"/>
              </a:ext>
            </a:extLst>
          </p:cNvPr>
          <p:cNvSpPr txBox="1">
            <a:spLocks/>
          </p:cNvSpPr>
          <p:nvPr/>
        </p:nvSpPr>
        <p:spPr>
          <a:xfrm>
            <a:off x="421030" y="2013722"/>
            <a:ext cx="8722970" cy="34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Alert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Dialog (Popup)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Snackbar (Toast)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Tooltip</a:t>
            </a:r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Session 13 </a:t>
            </a:r>
          </a:p>
        </p:txBody>
      </p:sp>
      <p:sp>
        <p:nvSpPr>
          <p:cNvPr id="5" name="Google Shape;159;p23">
            <a:extLst>
              <a:ext uri="{FF2B5EF4-FFF2-40B4-BE49-F238E27FC236}">
                <a16:creationId xmlns:a16="http://schemas.microsoft.com/office/drawing/2014/main" id="{EA5C3EBE-C7CC-4363-934A-BC5E601C6626}"/>
              </a:ext>
            </a:extLst>
          </p:cNvPr>
          <p:cNvSpPr txBox="1">
            <a:spLocks/>
          </p:cNvSpPr>
          <p:nvPr/>
        </p:nvSpPr>
        <p:spPr>
          <a:xfrm>
            <a:off x="228599" y="1405710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Tricks for:  </a:t>
            </a:r>
          </a:p>
        </p:txBody>
      </p:sp>
    </p:spTree>
    <p:extLst>
      <p:ext uri="{BB962C8B-B14F-4D97-AF65-F5344CB8AC3E}">
        <p14:creationId xmlns:p14="http://schemas.microsoft.com/office/powerpoint/2010/main" val="27788335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Session 14 – Store Cache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1C64E-69C7-4B69-A7A1-14754E976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419" y="1229115"/>
            <a:ext cx="3862360" cy="386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36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Session 15 – iFrames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AB7F1-186A-4CAE-91D8-F2BE64E38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299" y="968634"/>
            <a:ext cx="5311252" cy="305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15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Session 16 – CSS Selectors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0DFC1A-EB89-4FAA-AEB9-4DB1723FE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973" y="1361750"/>
            <a:ext cx="5723697" cy="317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008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57</a:t>
            </a:fld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4C9E0-6144-4812-BD20-DAD1DA59617A}"/>
              </a:ext>
            </a:extLst>
          </p:cNvPr>
          <p:cNvSpPr txBox="1"/>
          <p:nvPr/>
        </p:nvSpPr>
        <p:spPr>
          <a:xfrm>
            <a:off x="152400" y="1263979"/>
            <a:ext cx="871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1- CSS selectors perform better, faster, and more reliably than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XPath in most browsers</a:t>
            </a:r>
            <a:endParaRPr lang="en-US" sz="20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9365A-E0D1-440C-9C51-2C2CF6448931}"/>
              </a:ext>
            </a:extLst>
          </p:cNvPr>
          <p:cNvSpPr txBox="1"/>
          <p:nvPr/>
        </p:nvSpPr>
        <p:spPr>
          <a:xfrm>
            <a:off x="210775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Advantages</a:t>
            </a:r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97C952-2073-4711-8B3E-2609FBAB97C3}"/>
              </a:ext>
            </a:extLst>
          </p:cNvPr>
          <p:cNvSpPr txBox="1"/>
          <p:nvPr/>
        </p:nvSpPr>
        <p:spPr>
          <a:xfrm>
            <a:off x="152398" y="2123673"/>
            <a:ext cx="871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Necessary for execute JavaScript commands with driver if element is going to be selected with the command</a:t>
            </a:r>
            <a:endParaRPr lang="en-US" sz="20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F17BDA-7A68-47F0-A69A-71B542EFC9EE}"/>
              </a:ext>
            </a:extLst>
          </p:cNvPr>
          <p:cNvSpPr txBox="1"/>
          <p:nvPr/>
        </p:nvSpPr>
        <p:spPr>
          <a:xfrm>
            <a:off x="152398" y="2953076"/>
            <a:ext cx="871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3- All the JS-based test framework like Cypress use CSS selectors</a:t>
            </a:r>
            <a:endParaRPr lang="en-US" sz="20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3AF8A-84C2-4FFE-9681-8EA33173D0B1}"/>
              </a:ext>
            </a:extLst>
          </p:cNvPr>
          <p:cNvSpPr txBox="1"/>
          <p:nvPr/>
        </p:nvSpPr>
        <p:spPr>
          <a:xfrm>
            <a:off x="152397" y="3498886"/>
            <a:ext cx="871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Do some useful functions inside selector like ‘</a:t>
            </a:r>
            <a:r>
              <a:rPr lang="en-US" sz="2000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 all checked </a:t>
            </a:r>
            <a:r>
              <a:rPr lang="en-US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checkbox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 or ‘</a:t>
            </a:r>
            <a:r>
              <a:rPr lang="en-US" sz="2000" dirty="0">
                <a:solidFill>
                  <a:schemeClr val="tx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 all visited links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 which needs writing some functions to achieve normally. </a:t>
            </a:r>
            <a:endParaRPr lang="en-US" sz="20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0C796B-2D7C-4E3F-B654-530CA213B67D}"/>
              </a:ext>
            </a:extLst>
          </p:cNvPr>
          <p:cNvSpPr txBox="1"/>
          <p:nvPr/>
        </p:nvSpPr>
        <p:spPr>
          <a:xfrm>
            <a:off x="134869" y="4352472"/>
            <a:ext cx="871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5- A mandatory fundamental for Frontend developers</a:t>
            </a:r>
            <a:endParaRPr lang="en-US" sz="20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4783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4C9E0-6144-4812-BD20-DAD1DA59617A}"/>
              </a:ext>
            </a:extLst>
          </p:cNvPr>
          <p:cNvSpPr txBox="1"/>
          <p:nvPr/>
        </p:nvSpPr>
        <p:spPr>
          <a:xfrm>
            <a:off x="797180" y="1925419"/>
            <a:ext cx="809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[ </a:t>
            </a:r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AttrName </a:t>
            </a: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</a:t>
            </a:r>
            <a:r>
              <a:rPr lang="en-US" sz="3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>
                <a:solidFill>
                  <a:srgbClr val="00B05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36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AttrValue’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6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691B1-0669-4DE9-9017-DA7D664FCB23}"/>
              </a:ext>
            </a:extLst>
          </p:cNvPr>
          <p:cNvSpPr txBox="1"/>
          <p:nvPr/>
        </p:nvSpPr>
        <p:spPr>
          <a:xfrm>
            <a:off x="797179" y="367598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input[ 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 = 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fname’]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9365A-E0D1-440C-9C51-2C2CF6448931}"/>
              </a:ext>
            </a:extLst>
          </p:cNvPr>
          <p:cNvSpPr txBox="1"/>
          <p:nvPr/>
        </p:nvSpPr>
        <p:spPr>
          <a:xfrm>
            <a:off x="210775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Basic Syntax</a:t>
            </a:r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3FA40-124A-4DE6-AF18-1A1A5C710F3C}"/>
              </a:ext>
            </a:extLst>
          </p:cNvPr>
          <p:cNvSpPr txBox="1"/>
          <p:nvPr/>
        </p:nvSpPr>
        <p:spPr>
          <a:xfrm>
            <a:off x="797178" y="4258341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button[ 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value = 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28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submit’]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EF4699-F4E2-43FD-8192-EB77593F6711}"/>
              </a:ext>
            </a:extLst>
          </p:cNvPr>
          <p:cNvSpPr txBox="1"/>
          <p:nvPr/>
        </p:nvSpPr>
        <p:spPr>
          <a:xfrm>
            <a:off x="309082" y="3088250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u="sng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Sample expressions:</a:t>
            </a:r>
          </a:p>
        </p:txBody>
      </p:sp>
    </p:spTree>
    <p:extLst>
      <p:ext uri="{BB962C8B-B14F-4D97-AF65-F5344CB8AC3E}">
        <p14:creationId xmlns:p14="http://schemas.microsoft.com/office/powerpoint/2010/main" val="15169622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FE92D-D72A-47F5-B50B-04351AC1CDAB}"/>
              </a:ext>
            </a:extLst>
          </p:cNvPr>
          <p:cNvSpPr txBox="1"/>
          <p:nvPr/>
        </p:nvSpPr>
        <p:spPr>
          <a:xfrm>
            <a:off x="240589" y="1670378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endParaRPr lang="en-US" sz="2800" i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637C57-0FC3-47BC-8BE9-A2407A527185}"/>
              </a:ext>
            </a:extLst>
          </p:cNvPr>
          <p:cNvSpPr txBox="1"/>
          <p:nvPr/>
        </p:nvSpPr>
        <p:spPr>
          <a:xfrm>
            <a:off x="240588" y="2174951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input # fname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736CA-7A4C-4061-9927-172AFAD7FA51}"/>
              </a:ext>
            </a:extLst>
          </p:cNvPr>
          <p:cNvSpPr txBox="1"/>
          <p:nvPr/>
        </p:nvSpPr>
        <p:spPr>
          <a:xfrm>
            <a:off x="210775" y="3076807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Class-value</a:t>
            </a:r>
            <a:endParaRPr lang="en-US" sz="2800" i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7D9E3-6C7D-41C9-99C1-7FE80BD15111}"/>
              </a:ext>
            </a:extLst>
          </p:cNvPr>
          <p:cNvSpPr txBox="1"/>
          <p:nvPr/>
        </p:nvSpPr>
        <p:spPr>
          <a:xfrm>
            <a:off x="240588" y="3562732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div . tooltip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9365A-E0D1-440C-9C51-2C2CF6448931}"/>
              </a:ext>
            </a:extLst>
          </p:cNvPr>
          <p:cNvSpPr txBox="1"/>
          <p:nvPr/>
        </p:nvSpPr>
        <p:spPr>
          <a:xfrm>
            <a:off x="210775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 &amp; Class Selectors</a:t>
            </a:r>
          </a:p>
        </p:txBody>
      </p:sp>
    </p:spTree>
    <p:extLst>
      <p:ext uri="{BB962C8B-B14F-4D97-AF65-F5344CB8AC3E}">
        <p14:creationId xmlns:p14="http://schemas.microsoft.com/office/powerpoint/2010/main" val="93491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1555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Python Fundamentals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217925" y="801250"/>
            <a:ext cx="8520600" cy="22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Basics and Syntax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List/Dictionary/Tuple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Strings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Flow and Loops (Decision Making)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(Keywords) and Modules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OOP </a:t>
            </a:r>
            <a:endParaRPr sz="900" b="1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b="1" i="1" u="sng"/>
              <a:t>Some Resources:</a:t>
            </a:r>
            <a:endParaRPr sz="900" b="1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3"/>
              </a:rPr>
              <a:t>https://websitesetup.org/wp-content/uploads/2021/04/Python-cheat-sheet-April-2021.pdf</a:t>
            </a:r>
            <a:endParaRPr sz="900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4"/>
              </a:rPr>
              <a:t>https://www.tutorialspoint.com/python/index.htm</a:t>
            </a:r>
            <a:endParaRPr sz="900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5"/>
              </a:rPr>
              <a:t>https://www.youtube.com/playlist?list=PLhW3qG5bs-L9JjtXx-adxWdbjaxeRhi7h</a:t>
            </a:r>
            <a:endParaRPr sz="900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6"/>
              </a:rPr>
              <a:t>https://www.sololearn.com/learning/1073</a:t>
            </a:r>
            <a:endParaRPr sz="900" i="1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FE92D-D72A-47F5-B50B-04351AC1CDAB}"/>
              </a:ext>
            </a:extLst>
          </p:cNvPr>
          <p:cNvSpPr txBox="1"/>
          <p:nvPr/>
        </p:nvSpPr>
        <p:spPr>
          <a:xfrm>
            <a:off x="25246" y="1307257"/>
            <a:ext cx="9082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AttrName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AttrValue’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Class-value</a:t>
            </a:r>
            <a:endParaRPr lang="en-US" sz="2400" i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736CA-7A4C-4061-9927-172AFAD7FA51}"/>
              </a:ext>
            </a:extLst>
          </p:cNvPr>
          <p:cNvSpPr txBox="1"/>
          <p:nvPr/>
        </p:nvSpPr>
        <p:spPr>
          <a:xfrm>
            <a:off x="25245" y="3742379"/>
            <a:ext cx="8095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tag1.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Class-value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tag2 .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Class-value </a:t>
            </a:r>
            <a:endParaRPr lang="en-US" sz="24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9365A-E0D1-440C-9C51-2C2CF6448931}"/>
              </a:ext>
            </a:extLst>
          </p:cNvPr>
          <p:cNvSpPr txBox="1"/>
          <p:nvPr/>
        </p:nvSpPr>
        <p:spPr>
          <a:xfrm>
            <a:off x="210775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Combination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AC971-AABF-417F-AA0C-7DB7165CE3D9}"/>
              </a:ext>
            </a:extLst>
          </p:cNvPr>
          <p:cNvSpPr txBox="1"/>
          <p:nvPr/>
        </p:nvSpPr>
        <p:spPr>
          <a:xfrm>
            <a:off x="-27763" y="2691674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Attr1Name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Attr1Value’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[ 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Attr2Name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Attr2Value’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400" i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B199B3-0CDE-437D-BFBC-C6F0962C8667}"/>
              </a:ext>
            </a:extLst>
          </p:cNvPr>
          <p:cNvSpPr txBox="1"/>
          <p:nvPr/>
        </p:nvSpPr>
        <p:spPr>
          <a:xfrm>
            <a:off x="25245" y="2377360"/>
            <a:ext cx="527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(for attributes of a element)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CD46EF-9660-4431-ADC0-446F4D7A1254}"/>
              </a:ext>
            </a:extLst>
          </p:cNvPr>
          <p:cNvSpPr txBox="1"/>
          <p:nvPr/>
        </p:nvSpPr>
        <p:spPr>
          <a:xfrm>
            <a:off x="68316" y="3381858"/>
            <a:ext cx="527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 (select any element of given expressions</a:t>
            </a:r>
          </a:p>
        </p:txBody>
      </p:sp>
    </p:spTree>
    <p:extLst>
      <p:ext uri="{BB962C8B-B14F-4D97-AF65-F5344CB8AC3E}">
        <p14:creationId xmlns:p14="http://schemas.microsoft.com/office/powerpoint/2010/main" val="32108804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FE92D-D72A-47F5-B50B-04351AC1CDAB}"/>
              </a:ext>
            </a:extLst>
          </p:cNvPr>
          <p:cNvSpPr txBox="1"/>
          <p:nvPr/>
        </p:nvSpPr>
        <p:spPr>
          <a:xfrm>
            <a:off x="61685" y="1978420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‘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^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‘    Starts with	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input[id^=‘mop’]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9365A-E0D1-440C-9C51-2C2CF6448931}"/>
              </a:ext>
            </a:extLst>
          </p:cNvPr>
          <p:cNvSpPr txBox="1"/>
          <p:nvPr/>
        </p:nvSpPr>
        <p:spPr>
          <a:xfrm>
            <a:off x="210775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Sub-string Match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0AC971-AABF-417F-AA0C-7DB7165CE3D9}"/>
              </a:ext>
            </a:extLst>
          </p:cNvPr>
          <p:cNvSpPr txBox="1"/>
          <p:nvPr/>
        </p:nvSpPr>
        <p:spPr>
          <a:xfrm>
            <a:off x="30842" y="4095504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input[id*=‘opt’][type$=‘box’]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B199B3-0CDE-437D-BFBC-C6F0962C8667}"/>
              </a:ext>
            </a:extLst>
          </p:cNvPr>
          <p:cNvSpPr txBox="1"/>
          <p:nvPr/>
        </p:nvSpPr>
        <p:spPr>
          <a:xfrm>
            <a:off x="68313" y="3638456"/>
            <a:ext cx="5272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be combined as well: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B577A5-72CE-48FC-9A81-41EDCDEDD720}"/>
              </a:ext>
            </a:extLst>
          </p:cNvPr>
          <p:cNvSpPr txBox="1"/>
          <p:nvPr/>
        </p:nvSpPr>
        <p:spPr>
          <a:xfrm>
            <a:off x="61685" y="2494455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‘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$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‘    Ends with	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input[id$=‘</a:t>
            </a:r>
            <a:r>
              <a:rPr lang="en-US" sz="2400" i="1" dirty="0" err="1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tion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F97BE9-CE4C-4F9C-8BE2-31D048F8C9E0}"/>
              </a:ext>
            </a:extLst>
          </p:cNvPr>
          <p:cNvSpPr txBox="1"/>
          <p:nvPr/>
        </p:nvSpPr>
        <p:spPr>
          <a:xfrm>
            <a:off x="61684" y="3030149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‘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‘    Partial text	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input[id*=‘opt’]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A968A1-4AB2-418B-A79E-34F49F1839C7}"/>
              </a:ext>
            </a:extLst>
          </p:cNvPr>
          <p:cNvSpPr txBox="1"/>
          <p:nvPr/>
        </p:nvSpPr>
        <p:spPr>
          <a:xfrm>
            <a:off x="1535325" y="1215934"/>
            <a:ext cx="6148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&lt;input </a:t>
            </a: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="checkbox" </a:t>
            </a:r>
            <a:r>
              <a:rPr lang="en-US" sz="2400" b="1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</a:t>
            </a:r>
            <a:r>
              <a:rPr lang="en-US" sz="2400" i="1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="moption“&gt;</a:t>
            </a:r>
          </a:p>
        </p:txBody>
      </p:sp>
    </p:spTree>
    <p:extLst>
      <p:ext uri="{BB962C8B-B14F-4D97-AF65-F5344CB8AC3E}">
        <p14:creationId xmlns:p14="http://schemas.microsoft.com/office/powerpoint/2010/main" val="7792815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FE92D-D72A-47F5-B50B-04351AC1CDAB}"/>
              </a:ext>
            </a:extLst>
          </p:cNvPr>
          <p:cNvSpPr txBox="1"/>
          <p:nvPr/>
        </p:nvSpPr>
        <p:spPr>
          <a:xfrm>
            <a:off x="25245" y="1801568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400" i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9365A-E0D1-440C-9C51-2C2CF6448931}"/>
              </a:ext>
            </a:extLst>
          </p:cNvPr>
          <p:cNvSpPr txBox="1"/>
          <p:nvPr/>
        </p:nvSpPr>
        <p:spPr>
          <a:xfrm>
            <a:off x="108072" y="207102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Child/Descendant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B199B3-0CDE-437D-BFBC-C6F0962C8667}"/>
              </a:ext>
            </a:extLst>
          </p:cNvPr>
          <p:cNvSpPr txBox="1"/>
          <p:nvPr/>
        </p:nvSpPr>
        <p:spPr>
          <a:xfrm>
            <a:off x="68316" y="2709143"/>
            <a:ext cx="527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Descendant (Child and sub-child)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2F661-A9B7-40C0-AF34-0F97A0C29DDD}"/>
              </a:ext>
            </a:extLst>
          </p:cNvPr>
          <p:cNvSpPr txBox="1"/>
          <p:nvPr/>
        </p:nvSpPr>
        <p:spPr>
          <a:xfrm>
            <a:off x="108072" y="1298549"/>
            <a:ext cx="527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Direct child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8F062-882F-4F70-97A3-C037F78609F6}"/>
              </a:ext>
            </a:extLst>
          </p:cNvPr>
          <p:cNvSpPr txBox="1"/>
          <p:nvPr/>
        </p:nvSpPr>
        <p:spPr>
          <a:xfrm>
            <a:off x="25245" y="3203758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 #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400" i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12AD33-4933-405A-8111-5B99A5516C82}"/>
              </a:ext>
            </a:extLst>
          </p:cNvPr>
          <p:cNvSpPr txBox="1"/>
          <p:nvPr/>
        </p:nvSpPr>
        <p:spPr>
          <a:xfrm>
            <a:off x="61685" y="4420357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+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2400" i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EFD04D-6E4B-4A4B-BF38-FEC829F5127A}"/>
              </a:ext>
            </a:extLst>
          </p:cNvPr>
          <p:cNvSpPr txBox="1"/>
          <p:nvPr/>
        </p:nvSpPr>
        <p:spPr>
          <a:xfrm>
            <a:off x="108072" y="3942055"/>
            <a:ext cx="527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Next-sibling (Adjacent)</a:t>
            </a:r>
          </a:p>
        </p:txBody>
      </p:sp>
    </p:spTree>
    <p:extLst>
      <p:ext uri="{BB962C8B-B14F-4D97-AF65-F5344CB8AC3E}">
        <p14:creationId xmlns:p14="http://schemas.microsoft.com/office/powerpoint/2010/main" val="38997718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53800" y="4193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9365A-E0D1-440C-9C51-2C2CF6448931}"/>
              </a:ext>
            </a:extLst>
          </p:cNvPr>
          <p:cNvSpPr txBox="1"/>
          <p:nvPr/>
        </p:nvSpPr>
        <p:spPr>
          <a:xfrm>
            <a:off x="101441" y="48627"/>
            <a:ext cx="5948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Pseudo Class - Child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B199B3-0CDE-437D-BFBC-C6F0962C8667}"/>
              </a:ext>
            </a:extLst>
          </p:cNvPr>
          <p:cNvSpPr txBox="1"/>
          <p:nvPr/>
        </p:nvSpPr>
        <p:spPr>
          <a:xfrm>
            <a:off x="101441" y="1912008"/>
            <a:ext cx="527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 child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2F661-A9B7-40C0-AF34-0F97A0C29DDD}"/>
              </a:ext>
            </a:extLst>
          </p:cNvPr>
          <p:cNvSpPr txBox="1"/>
          <p:nvPr/>
        </p:nvSpPr>
        <p:spPr>
          <a:xfrm>
            <a:off x="101441" y="841349"/>
            <a:ext cx="527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First child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8F062-882F-4F70-97A3-C037F78609F6}"/>
              </a:ext>
            </a:extLst>
          </p:cNvPr>
          <p:cNvSpPr txBox="1"/>
          <p:nvPr/>
        </p:nvSpPr>
        <p:spPr>
          <a:xfrm>
            <a:off x="30842" y="2439694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:last-child</a:t>
            </a:r>
            <a:endParaRPr lang="en-US" sz="2400" i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BBD06-ACCA-4194-A6BE-30D81358BE5A}"/>
              </a:ext>
            </a:extLst>
          </p:cNvPr>
          <p:cNvSpPr txBox="1"/>
          <p:nvPr/>
        </p:nvSpPr>
        <p:spPr>
          <a:xfrm>
            <a:off x="61685" y="1312138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:first-child</a:t>
            </a:r>
            <a:endParaRPr lang="en-US" sz="2400" i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79EEA2-FD99-4E5A-8295-3A1863812C2F}"/>
              </a:ext>
            </a:extLst>
          </p:cNvPr>
          <p:cNvSpPr txBox="1"/>
          <p:nvPr/>
        </p:nvSpPr>
        <p:spPr>
          <a:xfrm>
            <a:off x="101441" y="3007739"/>
            <a:ext cx="527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 by Index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EDD5BA-AD8E-402B-B727-BE7D6E31CB7F}"/>
              </a:ext>
            </a:extLst>
          </p:cNvPr>
          <p:cNvSpPr txBox="1"/>
          <p:nvPr/>
        </p:nvSpPr>
        <p:spPr>
          <a:xfrm>
            <a:off x="61684" y="3439937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:nth-child(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400" i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34026F-B1B2-4FB9-91FD-9008D0360B69}"/>
              </a:ext>
            </a:extLst>
          </p:cNvPr>
          <p:cNvSpPr txBox="1"/>
          <p:nvPr/>
        </p:nvSpPr>
        <p:spPr>
          <a:xfrm>
            <a:off x="101441" y="3992624"/>
            <a:ext cx="527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 by Index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83E647-68BA-418C-A83E-2DCE46E62D9D}"/>
              </a:ext>
            </a:extLst>
          </p:cNvPr>
          <p:cNvSpPr txBox="1"/>
          <p:nvPr/>
        </p:nvSpPr>
        <p:spPr>
          <a:xfrm>
            <a:off x="61683" y="4479401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:nth-last-child(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400" i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708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53800" y="4193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9365A-E0D1-440C-9C51-2C2CF6448931}"/>
              </a:ext>
            </a:extLst>
          </p:cNvPr>
          <p:cNvSpPr txBox="1"/>
          <p:nvPr/>
        </p:nvSpPr>
        <p:spPr>
          <a:xfrm>
            <a:off x="101441" y="48627"/>
            <a:ext cx="615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Pseudo Class – Type of child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B199B3-0CDE-437D-BFBC-C6F0962C8667}"/>
              </a:ext>
            </a:extLst>
          </p:cNvPr>
          <p:cNvSpPr txBox="1"/>
          <p:nvPr/>
        </p:nvSpPr>
        <p:spPr>
          <a:xfrm>
            <a:off x="61685" y="2265636"/>
            <a:ext cx="527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 child of its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F2F661-A9B7-40C0-AF34-0F97A0C29DDD}"/>
              </a:ext>
            </a:extLst>
          </p:cNvPr>
          <p:cNvSpPr txBox="1"/>
          <p:nvPr/>
        </p:nvSpPr>
        <p:spPr>
          <a:xfrm>
            <a:off x="101441" y="1055772"/>
            <a:ext cx="527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First child of its type</a:t>
            </a:r>
            <a:endParaRPr lang="en-US" sz="28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8F062-882F-4F70-97A3-C037F78609F6}"/>
              </a:ext>
            </a:extLst>
          </p:cNvPr>
          <p:cNvSpPr txBox="1"/>
          <p:nvPr/>
        </p:nvSpPr>
        <p:spPr>
          <a:xfrm>
            <a:off x="0" y="2708273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:last-of-type</a:t>
            </a:r>
            <a:endParaRPr lang="en-US" sz="2400" i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BBD06-ACCA-4194-A6BE-30D81358BE5A}"/>
              </a:ext>
            </a:extLst>
          </p:cNvPr>
          <p:cNvSpPr txBox="1"/>
          <p:nvPr/>
        </p:nvSpPr>
        <p:spPr>
          <a:xfrm>
            <a:off x="30842" y="1532338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:first-of-type</a:t>
            </a:r>
            <a:endParaRPr lang="en-US" sz="2400" i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79EEA2-FD99-4E5A-8295-3A1863812C2F}"/>
              </a:ext>
            </a:extLst>
          </p:cNvPr>
          <p:cNvSpPr txBox="1"/>
          <p:nvPr/>
        </p:nvSpPr>
        <p:spPr>
          <a:xfrm>
            <a:off x="101441" y="3398678"/>
            <a:ext cx="527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Nth child of its type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EDD5BA-AD8E-402B-B727-BE7D6E31CB7F}"/>
              </a:ext>
            </a:extLst>
          </p:cNvPr>
          <p:cNvSpPr txBox="1"/>
          <p:nvPr/>
        </p:nvSpPr>
        <p:spPr>
          <a:xfrm>
            <a:off x="61685" y="3890511"/>
            <a:ext cx="908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 #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ID-value 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:nth-of-type(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24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en-US" sz="2400" i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6049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53800" y="41939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89365A-E0D1-440C-9C51-2C2CF6448931}"/>
              </a:ext>
            </a:extLst>
          </p:cNvPr>
          <p:cNvSpPr txBox="1"/>
          <p:nvPr/>
        </p:nvSpPr>
        <p:spPr>
          <a:xfrm>
            <a:off x="101441" y="48627"/>
            <a:ext cx="615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Pseudo Class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CBBD06-ACCA-4194-A6BE-30D81358BE5A}"/>
              </a:ext>
            </a:extLst>
          </p:cNvPr>
          <p:cNvSpPr txBox="1"/>
          <p:nvPr/>
        </p:nvSpPr>
        <p:spPr>
          <a:xfrm>
            <a:off x="202608" y="747031"/>
            <a:ext cx="873878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:checked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checked &lt;tag&gt; elements (e.g. input)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:disabled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disabled &lt;tag&gt; elements (e.g. button)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:enabled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enabled elements (e.g. button)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:empty   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element that has no children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:hover    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&lt;tag&gt; elements on mouse hover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:only-of-type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&lt;tag&gt; element that is the only &lt;tag&gt; of its parent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:only-child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&lt;tag&gt; element that is the only child of its parent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::placeholder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&lt;tag&gt; element with the place holder attribute specified</a:t>
            </a:r>
            <a:endParaRPr lang="en-US" sz="2000" i="1" dirty="0">
              <a:solidFill>
                <a:schemeClr val="bg1">
                  <a:lumMod val="6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:invalid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all &lt;tag&gt; with invalid value (e.g. input)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:valid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all &lt;tag&gt; with valid value (e.g. input)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:link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all unvisited links</a:t>
            </a: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&lt;tag&gt;</a:t>
            </a:r>
            <a:r>
              <a:rPr lang="en-US" sz="20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:visited    </a:t>
            </a:r>
            <a:r>
              <a:rPr lang="en-US" sz="2000" i="1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Selects all visited links</a:t>
            </a:r>
          </a:p>
          <a:p>
            <a:endParaRPr lang="en-US" sz="2000" i="1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2551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19 - SeleniumWire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521700" cy="343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Capture Requests &amp; Responses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Wait for a Request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Intercept &gt; Block a Request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Intercept &gt; Update Request Body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Intercept &gt; Mock a Response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Delete Interceptor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0700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2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311700" y="1138288"/>
            <a:ext cx="85206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Create project in Github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WebDriver Manager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requirements.txt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Teardown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Browser Actions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Execute JavaScript Commands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Taking Screenshot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Debugging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Chrome Options</a:t>
            </a: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311700" y="1369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3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174725" y="744775"/>
            <a:ext cx="8657700" cy="3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DOM and XML?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Strategies: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ID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XPath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Tag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Name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Link Text / Partial Link Text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 Name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CSS 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Chrome Extensions</a:t>
            </a:r>
            <a:endParaRPr sz="200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974" y="129300"/>
            <a:ext cx="4274400" cy="442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6187</TotalTime>
  <Words>1869</Words>
  <Application>Microsoft Office PowerPoint</Application>
  <PresentationFormat>On-screen Show (16:9)</PresentationFormat>
  <Paragraphs>381</Paragraphs>
  <Slides>66</Slides>
  <Notes>66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Roboto</vt:lpstr>
      <vt:lpstr>Calibri</vt:lpstr>
      <vt:lpstr>Geometric</vt:lpstr>
      <vt:lpstr>Bitmap Image</vt:lpstr>
      <vt:lpstr>Session 1</vt:lpstr>
      <vt:lpstr>Test tools and Frameworks</vt:lpstr>
      <vt:lpstr>What is Selenium?    </vt:lpstr>
      <vt:lpstr>How Selenium works?</vt:lpstr>
      <vt:lpstr>First Script!</vt:lpstr>
      <vt:lpstr>Python Fundamentals</vt:lpstr>
      <vt:lpstr>Session 2</vt:lpstr>
      <vt:lpstr>Session 3</vt:lpstr>
      <vt:lpstr>PowerPoint Presentation</vt:lpstr>
      <vt:lpstr>Xpath</vt:lpstr>
      <vt:lpstr>Session 4 – Xpath (Basics)</vt:lpstr>
      <vt:lpstr>PowerPoint Presentation</vt:lpstr>
      <vt:lpstr>PowerPoint Presentation</vt:lpstr>
      <vt:lpstr>PowerPoint Presentation</vt:lpstr>
      <vt:lpstr>PowerPoint Presentation</vt:lpstr>
      <vt:lpstr>Session 5 – Xpath (Functions)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6 – Xpath (Axes)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7</vt:lpstr>
      <vt:lpstr>PowerPoint Presentation</vt:lpstr>
      <vt:lpstr>Session 8 – Keyboard Actions</vt:lpstr>
      <vt:lpstr>Session 9 – Mouse Actions </vt:lpstr>
      <vt:lpstr>PowerPoint Presentation</vt:lpstr>
      <vt:lpstr>Session 10 – Scroll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19 - SeleniumWire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Camp</dc:title>
  <dc:creator>Mohammad Monfared</dc:creator>
  <cp:lastModifiedBy>Mohammad Monfared</cp:lastModifiedBy>
  <cp:revision>34</cp:revision>
  <dcterms:modified xsi:type="dcterms:W3CDTF">2022-03-16T20:36:37Z</dcterms:modified>
</cp:coreProperties>
</file>